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585B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dirty="0">
                <a:latin typeface="+mn-lt"/>
              </a:defRPr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E11FB125-2D2A-4A61-AE75-AE0A8C09FCEA}" type="datetimeFigureOut">
              <a:rPr lang="de-AT"/>
              <a:pPr>
                <a:defRPr/>
              </a:pPr>
              <a:t>09.03.2011</a:t>
            </a:fld>
            <a:endParaRPr lang="de-AT" dirty="0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de-AT" noProof="0" dirty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noProof="0" smtClean="0"/>
              <a:t>Textmasterformat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  <a:endParaRPr lang="de-AT" noProof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dirty="0">
                <a:latin typeface="+mn-lt"/>
              </a:defRPr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16543F71-F005-4EA7-990B-6BC899501ADE}" type="slidenum">
              <a:rPr lang="de-AT"/>
              <a:pPr>
                <a:defRPr/>
              </a:pPr>
              <a:t>‹Nr.›</a:t>
            </a:fld>
            <a:endParaRPr lang="de-AT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Folienbildplatzhalt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2" name="Notizenplatzhalt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de-AT" smtClean="0"/>
          </a:p>
        </p:txBody>
      </p:sp>
      <p:sp>
        <p:nvSpPr>
          <p:cNvPr id="15363" name="Foliennummernplatzhalt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D50F3E0A-E6DB-4EBA-A6CA-5A8F8CB462E4}" type="slidenum">
              <a:rPr lang="de-AT"/>
              <a:pPr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de-AT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Folienbildplatzhalt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6" name="Notizenplatzhalt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de-AT" smtClean="0"/>
          </a:p>
        </p:txBody>
      </p:sp>
      <p:sp>
        <p:nvSpPr>
          <p:cNvPr id="21507" name="Foliennummernplatzhalt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7C0632F-2CD9-4474-9E3F-5CBFF7238F7F}" type="slidenum">
              <a:rPr lang="de-AT"/>
              <a:pPr fontAlgn="base">
                <a:spcBef>
                  <a:spcPct val="0"/>
                </a:spcBef>
                <a:spcAft>
                  <a:spcPct val="0"/>
                </a:spcAft>
              </a:pPr>
              <a:t>6</a:t>
            </a:fld>
            <a:endParaRPr lang="de-AT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7D24FF-D498-4223-A01D-87C322C4F8AB}" type="datetimeFigureOut">
              <a:rPr lang="de-AT"/>
              <a:pPr>
                <a:defRPr/>
              </a:pPr>
              <a:t>09.03.2011</a:t>
            </a:fld>
            <a:endParaRPr lang="de-AT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ABAA68-9A6C-4148-A383-9AF69FF27B2D}" type="slidenum">
              <a:rPr lang="de-AT"/>
              <a:pPr>
                <a:defRPr/>
              </a:pPr>
              <a:t>‹Nr.›</a:t>
            </a:fld>
            <a:endParaRPr lang="de-AT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529E60-5AF3-4B0A-B24A-9E1C5A087E22}" type="datetimeFigureOut">
              <a:rPr lang="de-AT"/>
              <a:pPr>
                <a:defRPr/>
              </a:pPr>
              <a:t>09.03.2011</a:t>
            </a:fld>
            <a:endParaRPr lang="de-AT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621E66-B9B5-4A78-801E-68E4D7C2FBD2}" type="slidenum">
              <a:rPr lang="de-AT"/>
              <a:pPr>
                <a:defRPr/>
              </a:pPr>
              <a:t>‹Nr.›</a:t>
            </a:fld>
            <a:endParaRPr lang="de-AT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7AE498-D229-477E-9198-1886FA481713}" type="datetimeFigureOut">
              <a:rPr lang="de-AT"/>
              <a:pPr>
                <a:defRPr/>
              </a:pPr>
              <a:t>09.03.2011</a:t>
            </a:fld>
            <a:endParaRPr lang="de-AT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A9865D-2B8E-4E47-BC2E-E747D1E25948}" type="slidenum">
              <a:rPr lang="de-AT"/>
              <a:pPr>
                <a:defRPr/>
              </a:pPr>
              <a:t>‹Nr.›</a:t>
            </a:fld>
            <a:endParaRPr lang="de-AT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C12A33-3F16-47D4-B081-3111E6E593BA}" type="datetimeFigureOut">
              <a:rPr lang="de-AT"/>
              <a:pPr>
                <a:defRPr/>
              </a:pPr>
              <a:t>09.03.2011</a:t>
            </a:fld>
            <a:endParaRPr lang="de-AT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42DCD0-4D9D-41C2-92B9-B820815DC038}" type="slidenum">
              <a:rPr lang="de-AT"/>
              <a:pPr>
                <a:defRPr/>
              </a:pPr>
              <a:t>‹Nr.›</a:t>
            </a:fld>
            <a:endParaRPr lang="de-AT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52D652-F4E2-42E0-AFF5-B60042C1C848}" type="datetimeFigureOut">
              <a:rPr lang="de-AT"/>
              <a:pPr>
                <a:defRPr/>
              </a:pPr>
              <a:t>09.03.2011</a:t>
            </a:fld>
            <a:endParaRPr lang="de-AT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776BB1-9ADA-4B72-A730-51E8E7B617F4}" type="slidenum">
              <a:rPr lang="de-AT"/>
              <a:pPr>
                <a:defRPr/>
              </a:pPr>
              <a:t>‹Nr.›</a:t>
            </a:fld>
            <a:endParaRPr lang="de-AT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EA8F19-8443-46D8-BC1B-D418B922971F}" type="datetimeFigureOut">
              <a:rPr lang="de-AT"/>
              <a:pPr>
                <a:defRPr/>
              </a:pPr>
              <a:t>09.03.2011</a:t>
            </a:fld>
            <a:endParaRPr lang="de-AT" dirty="0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07AC10-48C3-4094-BDDA-C953391F3F61}" type="slidenum">
              <a:rPr lang="de-AT"/>
              <a:pPr>
                <a:defRPr/>
              </a:pPr>
              <a:t>‹Nr.›</a:t>
            </a:fld>
            <a:endParaRPr lang="de-AT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B7FCC8-DE9B-48E5-B09C-BE012779D155}" type="datetimeFigureOut">
              <a:rPr lang="de-AT"/>
              <a:pPr>
                <a:defRPr/>
              </a:pPr>
              <a:t>09.03.2011</a:t>
            </a:fld>
            <a:endParaRPr lang="de-AT" dirty="0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0EE700-2188-4F81-A65B-E6B3CC9EE654}" type="slidenum">
              <a:rPr lang="de-AT"/>
              <a:pPr>
                <a:defRPr/>
              </a:pPr>
              <a:t>‹Nr.›</a:t>
            </a:fld>
            <a:endParaRPr lang="de-AT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AA680A-261D-49C2-9884-AFE94CCA45C0}" type="datetimeFigureOut">
              <a:rPr lang="de-AT"/>
              <a:pPr>
                <a:defRPr/>
              </a:pPr>
              <a:t>09.03.2011</a:t>
            </a:fld>
            <a:endParaRPr lang="de-AT" dirty="0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8B6F3F-C107-43D7-9D54-B6F5E3FBE499}" type="slidenum">
              <a:rPr lang="de-AT"/>
              <a:pPr>
                <a:defRPr/>
              </a:pPr>
              <a:t>‹Nr.›</a:t>
            </a:fld>
            <a:endParaRPr lang="de-AT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4D8138-EEF7-4E12-972C-2AAB446278E9}" type="datetimeFigureOut">
              <a:rPr lang="de-AT"/>
              <a:pPr>
                <a:defRPr/>
              </a:pPr>
              <a:t>09.03.2011</a:t>
            </a:fld>
            <a:endParaRPr lang="de-AT" dirty="0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AD2D97-80A2-4E3C-9D98-1F611B42446B}" type="slidenum">
              <a:rPr lang="de-AT"/>
              <a:pPr>
                <a:defRPr/>
              </a:pPr>
              <a:t>‹Nr.›</a:t>
            </a:fld>
            <a:endParaRPr lang="de-AT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024ADE-C58C-4666-B144-E538D33D7AC1}" type="datetimeFigureOut">
              <a:rPr lang="de-AT"/>
              <a:pPr>
                <a:defRPr/>
              </a:pPr>
              <a:t>09.03.2011</a:t>
            </a:fld>
            <a:endParaRPr lang="de-AT" dirty="0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C30338-9201-45B2-8D55-B0049BEA2F11}" type="slidenum">
              <a:rPr lang="de-AT"/>
              <a:pPr>
                <a:defRPr/>
              </a:pPr>
              <a:t>‹Nr.›</a:t>
            </a:fld>
            <a:endParaRPr lang="de-AT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AT" noProof="0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5D96F9-5DC9-4981-9422-A617E1D8D5E2}" type="datetimeFigureOut">
              <a:rPr lang="de-AT"/>
              <a:pPr>
                <a:defRPr/>
              </a:pPr>
              <a:t>09.03.2011</a:t>
            </a:fld>
            <a:endParaRPr lang="de-AT" dirty="0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F33961-8959-4856-AEB4-D41ACFB051C5}" type="slidenum">
              <a:rPr lang="de-AT"/>
              <a:pPr>
                <a:defRPr/>
              </a:pPr>
              <a:t>‹Nr.›</a:t>
            </a:fld>
            <a:endParaRPr lang="de-AT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elplatzhalt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Titelmasterformat durch Klicken bearbeiten</a:t>
            </a:r>
            <a:endParaRPr lang="de-AT" smtClean="0"/>
          </a:p>
        </p:txBody>
      </p:sp>
      <p:sp>
        <p:nvSpPr>
          <p:cNvPr id="1027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 smtClean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662C8449-18B2-4EB1-900F-F9A4A2D78035}" type="datetimeFigureOut">
              <a:rPr lang="de-AT"/>
              <a:pPr>
                <a:defRPr/>
              </a:pPr>
              <a:t>09.03.2011</a:t>
            </a:fld>
            <a:endParaRPr lang="de-AT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5B380F54-84CD-4D45-A5A6-7BBE55F2EF0A}" type="slidenum">
              <a:rPr lang="de-AT"/>
              <a:pPr>
                <a:defRPr/>
              </a:pPr>
              <a:t>‹Nr.›</a:t>
            </a:fld>
            <a:endParaRPr lang="de-AT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image" Target="../media/image1.jpeg"/><Relationship Id="rId7" Type="http://schemas.openxmlformats.org/officeDocument/2006/relationships/image" Target="../media/image5.jpeg"/><Relationship Id="rId12" Type="http://schemas.openxmlformats.org/officeDocument/2006/relationships/image" Target="../media/image10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11" Type="http://schemas.openxmlformats.org/officeDocument/2006/relationships/image" Target="../media/image9.png"/><Relationship Id="rId5" Type="http://schemas.openxmlformats.org/officeDocument/2006/relationships/image" Target="../media/image3.jpeg"/><Relationship Id="rId10" Type="http://schemas.openxmlformats.org/officeDocument/2006/relationships/image" Target="../media/image8.png"/><Relationship Id="rId4" Type="http://schemas.openxmlformats.org/officeDocument/2006/relationships/image" Target="../media/image2.jpeg"/><Relationship Id="rId9" Type="http://schemas.openxmlformats.org/officeDocument/2006/relationships/image" Target="../media/image7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4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jpeg"/><Relationship Id="rId3" Type="http://schemas.openxmlformats.org/officeDocument/2006/relationships/image" Target="../media/image25.png"/><Relationship Id="rId7" Type="http://schemas.openxmlformats.org/officeDocument/2006/relationships/image" Target="../media/image29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8.png"/><Relationship Id="rId5" Type="http://schemas.openxmlformats.org/officeDocument/2006/relationships/image" Target="../media/image27.jpeg"/><Relationship Id="rId4" Type="http://schemas.openxmlformats.org/officeDocument/2006/relationships/image" Target="../media/image26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jpeg"/><Relationship Id="rId3" Type="http://schemas.openxmlformats.org/officeDocument/2006/relationships/image" Target="../media/image32.png"/><Relationship Id="rId7" Type="http://schemas.openxmlformats.org/officeDocument/2006/relationships/image" Target="../media/image36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5.jpeg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tolik\Desktop\netzwerke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-19315" y="0"/>
            <a:ext cx="9144000" cy="685800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/>
          </a:extLst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de-DE" sz="5400" b="1" u="sng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Soziale Netzwerke</a:t>
            </a:r>
            <a:endParaRPr lang="de-AT" sz="5400" b="1" u="sng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5156" y="3861048"/>
            <a:ext cx="6400800" cy="694928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de-DE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Von</a:t>
            </a:r>
            <a:r>
              <a:rPr lang="de-DE" dirty="0" smtClean="0"/>
              <a:t> </a:t>
            </a:r>
            <a:r>
              <a:rPr lang="de-DE" b="1" u="sng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Ö</a:t>
            </a:r>
            <a:r>
              <a:rPr lang="de-DE" b="1" u="sng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mer</a:t>
            </a:r>
            <a:r>
              <a:rPr lang="de-DE" dirty="0" smtClean="0"/>
              <a:t>, </a:t>
            </a:r>
            <a:r>
              <a:rPr lang="de-DE" b="1" u="sng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DENIS</a:t>
            </a:r>
            <a:r>
              <a:rPr lang="de-DE" dirty="0" smtClean="0"/>
              <a:t>, </a:t>
            </a:r>
            <a:r>
              <a:rPr lang="de-DE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und </a:t>
            </a:r>
            <a:r>
              <a:rPr lang="de-DE" b="1" u="sng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Vassilij</a:t>
            </a:r>
            <a:endParaRPr lang="de-AT" b="1" u="sng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4340" name="Picture 2" descr="http://t1.gstatic.com/images?q=tbn:ANd9GcQ_zbwFQJRAs8bukfRT5QNA96KNCfj_TmwHpDCsBGulkc695oSD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-2270761">
            <a:off x="539750" y="476250"/>
            <a:ext cx="1639888" cy="163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3" name="Picture 8" descr="http://www.pcdistrict.com/modules/productcatalog/product_images/115372-netlog-6689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2393072">
            <a:off x="6588125" y="620713"/>
            <a:ext cx="2130425" cy="1355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4" name="Picture 10" descr="http://t0.gstatic.com/images?q=tbn:ANd9GcQ_ob_cOeIREnAA3HmvD3XB5a13ydSk1pEbOt8KuUfIhz3APhkR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5875" y="2593975"/>
            <a:ext cx="1863725" cy="1098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5" name="Picture 12" descr="http://t0.gstatic.com/images?q=tbn:ANd9GcTZTWaZzK_8f7bcVJZGv_qSRO4guK7JJCA0Rr44sjw3OqR2m2B5J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 rot="-843888">
            <a:off x="971550" y="4652963"/>
            <a:ext cx="1639888" cy="1228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7" name="Picture 16" descr="http://t1.gstatic.com/images?q=tbn:ANd9GcSHyHkKoGpi3gg12-4KJUBJ6E_oqUsRZY7lVyzw8_UVDWZ_iXWZ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258050" y="4724400"/>
            <a:ext cx="1792288" cy="987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8" name="Picture 18" descr="http://t0.gstatic.com/images?q=tbn:ANd9GcR3l4wJu5xFABcPjY2qOJOlLBXS8JJAwUSIGUuEnVDU8w4COrzCIw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4859338" y="5300663"/>
            <a:ext cx="1547812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9" name="Picture 2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7235825" y="2593975"/>
            <a:ext cx="1814513" cy="1208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50" name="Picture 3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1619250" y="5741988"/>
            <a:ext cx="1114425" cy="1116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54" name="Picture 18" descr="imagesCAOOY0M3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3132138" y="115888"/>
            <a:ext cx="2881312" cy="2366962"/>
          </a:xfrm>
          <a:prstGeom prst="rect">
            <a:avLst/>
          </a:prstGeom>
          <a:noFill/>
          <a:ln w="76200">
            <a:solidFill>
              <a:srgbClr val="C0C0C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39552" y="116632"/>
            <a:ext cx="8136904" cy="1138138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de-DE" sz="48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Was sind Soziale Netzwerke ?</a:t>
            </a:r>
            <a:endParaRPr lang="de-AT" sz="4800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4788024" y="1412776"/>
            <a:ext cx="4211904" cy="2744648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  <a:extLst>
            <a:ext uri="{909E8E84-426E-40DD-AFC4-6F175D3DCCD1}"/>
          </a:extLst>
        </p:spPr>
      </p:pic>
      <p:sp>
        <p:nvSpPr>
          <p:cNvPr id="3" name="Rechteck 2"/>
          <p:cNvSpPr/>
          <p:nvPr/>
        </p:nvSpPr>
        <p:spPr>
          <a:xfrm>
            <a:off x="151453" y="1425984"/>
            <a:ext cx="4572000" cy="1077218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AT" sz="16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In Sozialen Netzwerken </a:t>
            </a:r>
            <a:r>
              <a:rPr lang="de-AT" sz="16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präsentieren</a:t>
            </a:r>
            <a:r>
              <a:rPr lang="de-AT" sz="16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(vorstellen)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AT" sz="16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sich </a:t>
            </a:r>
            <a:r>
              <a:rPr lang="de-AT" sz="16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Nutzer</a:t>
            </a:r>
            <a:r>
              <a:rPr lang="de-AT" sz="16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in einem eigenen </a:t>
            </a:r>
            <a:r>
              <a:rPr lang="de-AT" sz="16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Profil</a:t>
            </a:r>
            <a:r>
              <a:rPr lang="de-AT" sz="16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r>
              <a:rPr lang="de-AT" sz="16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mit</a:t>
            </a:r>
            <a:r>
              <a:rPr lang="de-AT" sz="16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möglichst vielen persönlichen </a:t>
            </a:r>
            <a:r>
              <a:rPr lang="de-AT" sz="16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Angaben</a:t>
            </a:r>
            <a:r>
              <a:rPr lang="de-AT" sz="16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, wie z.B. </a:t>
            </a:r>
            <a:r>
              <a:rPr lang="de-AT" sz="16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Hobbys</a:t>
            </a:r>
            <a:r>
              <a:rPr lang="de-AT" sz="16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, </a:t>
            </a:r>
            <a:r>
              <a:rPr lang="de-AT" sz="16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Interessen</a:t>
            </a:r>
            <a:r>
              <a:rPr lang="de-AT" sz="16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, </a:t>
            </a:r>
            <a:r>
              <a:rPr lang="de-AT" sz="16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Fotos</a:t>
            </a:r>
            <a:r>
              <a:rPr lang="de-AT" sz="16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, </a:t>
            </a:r>
            <a:r>
              <a:rPr lang="de-AT" sz="16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Videos</a:t>
            </a:r>
          </a:p>
        </p:txBody>
      </p:sp>
      <p:sp>
        <p:nvSpPr>
          <p:cNvPr id="4" name="Rechteck 3"/>
          <p:cNvSpPr/>
          <p:nvPr/>
        </p:nvSpPr>
        <p:spPr>
          <a:xfrm>
            <a:off x="151453" y="2636912"/>
            <a:ext cx="4572000" cy="92333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AT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In Sozialen Netzwerken </a:t>
            </a:r>
            <a:r>
              <a:rPr lang="de-AT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kann</a:t>
            </a:r>
            <a:r>
              <a:rPr lang="de-AT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de-AT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man</a:t>
            </a:r>
            <a:r>
              <a:rPr lang="de-AT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de-AT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sich</a:t>
            </a:r>
            <a:r>
              <a:rPr lang="de-AT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mit anderen </a:t>
            </a:r>
            <a:r>
              <a:rPr lang="de-AT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austauschen</a:t>
            </a:r>
            <a:r>
              <a:rPr lang="de-AT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, die ähnliche Interessen haben </a:t>
            </a:r>
            <a:r>
              <a:rPr lang="de-AT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und</a:t>
            </a:r>
            <a:r>
              <a:rPr lang="de-AT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nach </a:t>
            </a:r>
            <a:r>
              <a:rPr lang="de-AT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neuen Kontakten suchen</a:t>
            </a:r>
            <a:r>
              <a:rPr lang="de-AT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.</a:t>
            </a:r>
          </a:p>
        </p:txBody>
      </p:sp>
      <p:pic>
        <p:nvPicPr>
          <p:cNvPr id="16390" name="Picture 2" descr="C:\Users\tolik\Desktop\images (8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1463" y="4691063"/>
            <a:ext cx="4332287" cy="2166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hteck 4"/>
          <p:cNvSpPr/>
          <p:nvPr/>
        </p:nvSpPr>
        <p:spPr>
          <a:xfrm>
            <a:off x="151453" y="3679597"/>
            <a:ext cx="4572000" cy="92333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AT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Andere</a:t>
            </a:r>
            <a:r>
              <a:rPr lang="de-AT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de-AT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Begriffe </a:t>
            </a:r>
            <a:r>
              <a:rPr lang="de-AT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für Soziale Netzwerke: </a:t>
            </a:r>
            <a:r>
              <a:rPr lang="de-AT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Online</a:t>
            </a:r>
            <a:r>
              <a:rPr lang="de-AT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de-AT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Community</a:t>
            </a:r>
            <a:r>
              <a:rPr lang="de-AT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, </a:t>
            </a:r>
            <a:r>
              <a:rPr lang="de-AT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Sozial Network</a:t>
            </a:r>
            <a:r>
              <a:rPr lang="de-AT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, </a:t>
            </a:r>
            <a:r>
              <a:rPr lang="de-AT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virtuelle Gemeinschaft</a:t>
            </a:r>
          </a:p>
        </p:txBody>
      </p:sp>
      <p:pic>
        <p:nvPicPr>
          <p:cNvPr id="16394" name="Picture 10" descr="seifenblase_480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191A52"/>
              </a:clrFrom>
              <a:clrTo>
                <a:srgbClr val="191A52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-278072">
            <a:off x="5435600" y="4508500"/>
            <a:ext cx="2736850" cy="2051050"/>
          </a:xfrm>
          <a:prstGeom prst="rect">
            <a:avLst/>
          </a:prstGeom>
          <a:noFill/>
          <a:ln w="88900">
            <a:solidFill>
              <a:srgbClr val="969696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alpha val="96861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tolik\Desktop\Facebook-Social-Graph-Netzwerk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0" y="1340768"/>
            <a:ext cx="9144000" cy="551723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95536" y="116632"/>
            <a:ext cx="4608512" cy="1162050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>
            <a:norm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fontAlgn="auto">
              <a:spcAft>
                <a:spcPts val="0"/>
              </a:spcAft>
              <a:defRPr/>
            </a:pPr>
            <a:r>
              <a:rPr lang="de-DE" sz="4000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Sicherheitstipps</a:t>
            </a:r>
            <a:r>
              <a:rPr lang="de-DE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/>
            </a:r>
            <a:br>
              <a:rPr lang="de-DE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</a:br>
            <a:endParaRPr lang="de-AT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1"/>
            <a:ext cx="5626968" cy="3290044"/>
          </a:xfrm>
        </p:spPr>
        <p:txBody>
          <a:bodyPr rtlCol="0">
            <a:normAutofit/>
          </a:bodyPr>
          <a:lstStyle/>
          <a:p>
            <a:pPr marL="285750" indent="-285750" fontAlgn="auto"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de-AT" sz="16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Geben Sie keine persönlichen Daten Adresse, Wohnort, Telefonnummer </a:t>
            </a:r>
            <a:r>
              <a:rPr lang="de-AT" sz="1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bekannt</a:t>
            </a:r>
          </a:p>
          <a:p>
            <a:pPr marL="285750" indent="-285750" fontAlgn="auto"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de-AT" sz="1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Bedenken </a:t>
            </a:r>
            <a:r>
              <a:rPr lang="de-AT" sz="16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Sie, dass soziale Netzwerke von </a:t>
            </a:r>
            <a:r>
              <a:rPr lang="de-AT" sz="1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potentiellen (möglichen Leuten) Arbeitgebern </a:t>
            </a:r>
            <a:r>
              <a:rPr lang="de-AT" sz="16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genutzt werden </a:t>
            </a:r>
            <a:r>
              <a:rPr lang="de-AT" sz="1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könnten</a:t>
            </a:r>
          </a:p>
          <a:p>
            <a:pPr marL="285750" indent="-285750" fontAlgn="auto"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de-AT" sz="16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Nutzen Sie die Einstellungsoptionen Ihrer Community für mehr „</a:t>
            </a:r>
            <a:r>
              <a:rPr lang="de-AT" sz="1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Privatsphäre“</a:t>
            </a:r>
          </a:p>
          <a:p>
            <a:pPr marL="285750" indent="-285750" fontAlgn="auto"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de-AT" sz="16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Verwenden Sie sichere Passwörter und halten Sie diese </a:t>
            </a:r>
            <a:r>
              <a:rPr lang="de-AT" sz="1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geheim</a:t>
            </a:r>
          </a:p>
          <a:p>
            <a:pPr marL="285750" indent="-285750" fontAlgn="auto"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de-AT" sz="16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Wenn Fremde Sie einladen, Sie als „Freund“ zu verlinken, nehmen Sie diese Personen genau unter die Lupe</a:t>
            </a:r>
            <a:endParaRPr lang="de-AT" sz="16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marL="285750" indent="-285750" fontAlgn="auto">
              <a:spcAft>
                <a:spcPts val="0"/>
              </a:spcAft>
              <a:buFont typeface="Wingdings" pitchFamily="2" charset="2"/>
              <a:buChar char="ü"/>
              <a:defRPr/>
            </a:pPr>
            <a:endParaRPr lang="de-AT" sz="16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marL="285750" indent="-285750" fontAlgn="auto">
              <a:spcAft>
                <a:spcPts val="0"/>
              </a:spcAft>
              <a:buFont typeface="Wingdings" pitchFamily="2" charset="2"/>
              <a:buChar char="ü"/>
              <a:defRPr/>
            </a:pPr>
            <a:endParaRPr lang="de-AT" sz="16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de-DE" sz="18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de-DE" sz="1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17413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00788" y="3213100"/>
            <a:ext cx="2633662" cy="3349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 descr="http://3.bp.blogspot.com/_IE8gBZsneNw/Swk260p0JYI/AAAAAAAADDE/--Sdz2tgG4I/s1600/spinnennetz_blau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5794622" y="188640"/>
            <a:ext cx="3139233" cy="220486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1028" name="Picture 4" descr="http://www.learnact.de/wordpress/wp-content/uploads/2009/08/Media-Enterprise-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6240952" y="2564904"/>
            <a:ext cx="2496369" cy="249636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/>
        </p:spPr>
      </p:pic>
      <p:sp>
        <p:nvSpPr>
          <p:cNvPr id="10" name="Textplatzhalter 3"/>
          <p:cNvSpPr txBox="1">
            <a:spLocks/>
          </p:cNvSpPr>
          <p:nvPr/>
        </p:nvSpPr>
        <p:spPr>
          <a:xfrm>
            <a:off x="539552" y="4303903"/>
            <a:ext cx="4824536" cy="1973139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Aft>
                <a:spcPts val="0"/>
              </a:spcAft>
              <a:defRPr/>
            </a:pPr>
            <a:r>
              <a:rPr lang="de-DE" sz="2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Passwörter </a:t>
            </a:r>
          </a:p>
          <a:p>
            <a:pPr marL="285750" indent="-285750" fontAlgn="auto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de-AT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Verwenden Sie Passwörter, die aus mindestens sechs bis acht Buchstaben, </a:t>
            </a:r>
            <a:r>
              <a:rPr lang="de-AT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und Zahlen bestehen.</a:t>
            </a:r>
          </a:p>
          <a:p>
            <a:pPr marL="285750" indent="-285750" fontAlgn="auto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de-AT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Groß- </a:t>
            </a:r>
            <a:r>
              <a:rPr lang="de-AT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und </a:t>
            </a:r>
            <a:r>
              <a:rPr lang="de-AT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Kleinschreibung</a:t>
            </a:r>
          </a:p>
          <a:p>
            <a:pPr marL="285750" indent="-285750" fontAlgn="auto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de-AT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Wählen Sie Zeichenfolgen, die Sie sich merken, die andere aber nicht erraten </a:t>
            </a:r>
            <a:r>
              <a:rPr lang="de-AT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können </a:t>
            </a:r>
          </a:p>
          <a:p>
            <a:pPr marL="285750" indent="-285750" fontAlgn="auto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de-AT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Benutzen Sie verschiedene Passwörter für verschiedene Anwendungen</a:t>
            </a:r>
            <a:endParaRPr lang="de-AT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fontAlgn="auto">
              <a:spcAft>
                <a:spcPts val="0"/>
              </a:spcAft>
              <a:defRPr/>
            </a:pPr>
            <a:endParaRPr lang="de-AT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80120" y="116632"/>
            <a:ext cx="3970784" cy="1318468"/>
          </a:xfr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de-DE" sz="440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Rech am eignen </a:t>
            </a:r>
            <a:r>
              <a:rPr lang="de-DE" sz="440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Bild </a:t>
            </a:r>
            <a:endParaRPr lang="de-AT" sz="440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67544" y="1564233"/>
            <a:ext cx="3970784" cy="1152128"/>
          </a:xfr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de-AT" sz="1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Jede Veröffentlichung </a:t>
            </a:r>
            <a:r>
              <a:rPr lang="de-AT" sz="18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die  einen Menschen </a:t>
            </a:r>
            <a:r>
              <a:rPr lang="de-AT" sz="1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verletzt, bloßstellt </a:t>
            </a:r>
            <a:r>
              <a:rPr lang="de-AT" sz="18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oder herabsetzt, ist unzulässig</a:t>
            </a:r>
            <a:r>
              <a:rPr lang="de-AT" sz="1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.</a:t>
            </a:r>
            <a:endParaRPr lang="de-DE" sz="1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de-AT" sz="1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1026" name="Picture 2" descr="C:\Users\tolik\Desktop\Neuer Ordner (10)\images (3)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5153160" y="3717032"/>
            <a:ext cx="3052210" cy="2031107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/>
          </a:extLst>
        </p:spPr>
      </p:pic>
      <p:pic>
        <p:nvPicPr>
          <p:cNvPr id="1027" name="Picture 3" descr="C:\Users\tolik\Desktop\Neuer Ordner (10)\images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5153160" y="1124744"/>
            <a:ext cx="3052210" cy="2031107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  <a:extLst/>
        </p:spPr>
      </p:pic>
      <p:sp>
        <p:nvSpPr>
          <p:cNvPr id="6" name="Rechteck 5"/>
          <p:cNvSpPr/>
          <p:nvPr/>
        </p:nvSpPr>
        <p:spPr>
          <a:xfrm>
            <a:off x="467544" y="2780928"/>
            <a:ext cx="3960440" cy="646331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AT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Eine Bloßstellung muss objektiv </a:t>
            </a:r>
            <a:r>
              <a:rPr lang="de-AT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nachvollziehbar</a:t>
            </a:r>
            <a:r>
              <a:rPr lang="de-AT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sein.</a:t>
            </a:r>
          </a:p>
        </p:txBody>
      </p:sp>
      <p:pic>
        <p:nvPicPr>
          <p:cNvPr id="1028" name="Picture 4" descr="C:\Users\tolik\Desktop\Neuer Ordner (10)\grafikwerkstatt_168293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014413" y="4689475"/>
            <a:ext cx="2808287" cy="192246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/>
          </a:extLst>
        </p:spPr>
      </p:pic>
      <p:sp>
        <p:nvSpPr>
          <p:cNvPr id="7" name="Rechteck 6"/>
          <p:cNvSpPr/>
          <p:nvPr/>
        </p:nvSpPr>
        <p:spPr>
          <a:xfrm>
            <a:off x="467544" y="3501008"/>
            <a:ext cx="3960440" cy="923330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AT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Veröffentlichen Sie keine Bilder oder Texte, die Ihnen oder anderen </a:t>
            </a:r>
            <a:r>
              <a:rPr lang="de-AT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später</a:t>
            </a:r>
            <a:r>
              <a:rPr lang="de-AT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einmal </a:t>
            </a:r>
            <a:r>
              <a:rPr lang="de-AT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peinlich</a:t>
            </a:r>
            <a:r>
              <a:rPr lang="de-AT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sein können.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224136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>
            <a:no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fontAlgn="auto">
              <a:spcAft>
                <a:spcPts val="0"/>
              </a:spcAft>
              <a:defRPr/>
            </a:pPr>
            <a:r>
              <a:rPr lang="de-AT" sz="2800" b="1" cap="all" dirty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</a:effectLst>
              </a:rPr>
              <a:t>Was kann ich tun, wenn unerwünschte Fotos von mir im Internet veröffentlicht werden?</a:t>
            </a:r>
          </a:p>
        </p:txBody>
      </p:sp>
      <p:pic>
        <p:nvPicPr>
          <p:cNvPr id="19459" name="Picture 2" descr="C:\Users\tolik\Desktop\Neuer Ordner (10)\Lumix-DMC-G2a_front_LC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9425" y="1473200"/>
            <a:ext cx="4572000" cy="3424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hteck 2"/>
          <p:cNvSpPr/>
          <p:nvPr/>
        </p:nvSpPr>
        <p:spPr>
          <a:xfrm>
            <a:off x="5220072" y="1609869"/>
            <a:ext cx="3456384" cy="92333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AT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Auf </a:t>
            </a:r>
            <a:r>
              <a:rPr lang="de-AT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jeden Fall</a:t>
            </a:r>
            <a:r>
              <a:rPr lang="de-AT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können Sie den Website-Betreiber ersuchen, das Foto zu entfernen.</a:t>
            </a:r>
          </a:p>
        </p:txBody>
      </p:sp>
      <p:sp>
        <p:nvSpPr>
          <p:cNvPr id="4" name="Rechteck 3"/>
          <p:cNvSpPr/>
          <p:nvPr/>
        </p:nvSpPr>
        <p:spPr>
          <a:xfrm>
            <a:off x="5220072" y="2708920"/>
            <a:ext cx="3456384" cy="2031325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AT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Von einem anderen angefertigtes Foto der eigenen Person: Vorausgesetzt, dass die Veröffentlichung </a:t>
            </a:r>
            <a:r>
              <a:rPr lang="de-AT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gegen berechtigte Interessen </a:t>
            </a:r>
            <a:r>
              <a:rPr lang="de-AT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des Abgebildeten verstößt, hat man einen Unterlassungsanspruch.</a:t>
            </a:r>
          </a:p>
        </p:txBody>
      </p:sp>
      <p:pic>
        <p:nvPicPr>
          <p:cNvPr id="1026" name="Picture 2" descr="C:\Users\tolik\Downloads\canstockphoto3191033_comp (2)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713427" y="4723520"/>
            <a:ext cx="2369833" cy="166982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/>
          </a:extLst>
        </p:spPr>
      </p:pic>
      <p:pic>
        <p:nvPicPr>
          <p:cNvPr id="19463" name="Picture 5" descr="C:\Users\tolik\Desktop\Neuer Ordner (10)\400_F_4917789_jfCcAqYhmQ1UdYTBz6nz0oxDnTy9zFqZ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11638" y="4713288"/>
            <a:ext cx="754062" cy="1660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hteck 7"/>
          <p:cNvSpPr/>
          <p:nvPr/>
        </p:nvSpPr>
        <p:spPr>
          <a:xfrm>
            <a:off x="5220072" y="4896752"/>
            <a:ext cx="3456384" cy="1477328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AT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In solchen Fall ist die Beauftragung eines Anwalts zur Einbringung einer Klage nach dem Urheberrechtsgesetz </a:t>
            </a:r>
            <a:r>
              <a:rPr lang="de-AT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unumgänglich</a:t>
            </a:r>
            <a:r>
              <a:rPr lang="de-AT" dirty="0"/>
              <a:t>.</a:t>
            </a:r>
          </a:p>
        </p:txBody>
      </p:sp>
      <p:cxnSp>
        <p:nvCxnSpPr>
          <p:cNvPr id="10" name="Gerade Verbindung mit Pfeil 9"/>
          <p:cNvCxnSpPr/>
          <p:nvPr/>
        </p:nvCxnSpPr>
        <p:spPr>
          <a:xfrm>
            <a:off x="1695450" y="4077072"/>
            <a:ext cx="0" cy="504056"/>
          </a:xfrm>
          <a:prstGeom prst="straightConnector1">
            <a:avLst/>
          </a:prstGeom>
          <a:ln>
            <a:tailEnd type="arrow"/>
          </a:ln>
          <a:effectLst>
            <a:glow rad="139700">
              <a:schemeClr val="accent5">
                <a:satMod val="17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2" name="Gerade Verbindung mit Pfeil 11"/>
          <p:cNvCxnSpPr/>
          <p:nvPr/>
        </p:nvCxnSpPr>
        <p:spPr>
          <a:xfrm flipH="1">
            <a:off x="3203848" y="5035550"/>
            <a:ext cx="936104" cy="0"/>
          </a:xfrm>
          <a:prstGeom prst="straightConnector1">
            <a:avLst/>
          </a:prstGeom>
          <a:ln>
            <a:tailEnd type="arrow"/>
          </a:ln>
          <a:effectLst>
            <a:glow rad="139700">
              <a:schemeClr val="accent5">
                <a:satMod val="17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alpha val="9294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C:\Users\tolik\Desktop\Neuer Ordner (10)\Akeni-Enterprise-Instant-Messaging-LDAP_2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48263" y="3744913"/>
            <a:ext cx="3760787" cy="2986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-26988"/>
            <a:ext cx="9144000" cy="685800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/>
          </a:ex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de-DE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Geschichte </a:t>
            </a:r>
            <a:r>
              <a:rPr lang="de-DE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der Online </a:t>
            </a:r>
            <a:r>
              <a:rPr lang="de-DE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Community</a:t>
            </a:r>
            <a:endParaRPr lang="de-AT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3" name="Rechteck 2"/>
          <p:cNvSpPr/>
          <p:nvPr/>
        </p:nvSpPr>
        <p:spPr>
          <a:xfrm>
            <a:off x="467544" y="1511554"/>
            <a:ext cx="4896544" cy="5355312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de-AT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</a:rPr>
              <a:t>1991</a:t>
            </a:r>
            <a:r>
              <a:rPr lang="de-AT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 wurde </a:t>
            </a:r>
            <a:r>
              <a:rPr lang="de-AT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</a:rPr>
              <a:t>World Wide Web </a:t>
            </a:r>
            <a:r>
              <a:rPr lang="de-AT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zur allgemeinen Benutzung freigegeben  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endParaRPr lang="de-AT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n-lt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de-AT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</a:rPr>
              <a:t>1994 </a:t>
            </a:r>
            <a:r>
              <a:rPr lang="de-AT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wurde der </a:t>
            </a:r>
            <a:r>
              <a:rPr lang="de-AT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</a:rPr>
              <a:t>erste</a:t>
            </a:r>
            <a:r>
              <a:rPr lang="de-AT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 Vorläufer eines </a:t>
            </a:r>
            <a:r>
              <a:rPr lang="de-AT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</a:rPr>
              <a:t>sozialen Netzwerks</a:t>
            </a:r>
            <a:r>
              <a:rPr lang="de-AT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, </a:t>
            </a:r>
            <a:r>
              <a:rPr lang="de-AT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GeoCities</a:t>
            </a:r>
            <a:r>
              <a:rPr lang="de-AT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, gegründet. 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endParaRPr lang="de-AT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+mn-lt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de-AT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Die folgenden Jahre galten dem </a:t>
            </a:r>
            <a:r>
              <a:rPr lang="de-AT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</a:rPr>
              <a:t>Instant Messaging</a:t>
            </a:r>
            <a:r>
              <a:rPr lang="de-AT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.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endParaRPr lang="de-AT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n-lt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de-AT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</a:rPr>
              <a:t>AOL machte den Anfang </a:t>
            </a:r>
            <a:r>
              <a:rPr lang="de-AT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mit einem eigenen  Messenger, es folgten ICQ, MSN  und der Messenger von Yahoo. 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endParaRPr lang="de-AT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+mn-lt"/>
            </a:endParaRPr>
          </a:p>
          <a:p>
            <a:pPr marL="324000" indent="-34290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de-AT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Mit dem </a:t>
            </a:r>
            <a:r>
              <a:rPr lang="de-AT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</a:rPr>
              <a:t>Start von Friendster </a:t>
            </a:r>
            <a:r>
              <a:rPr lang="de-AT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2002, also erst vor 9 Jahren, begann der große Aufstieg der sozialen Netzwerke. </a:t>
            </a:r>
          </a:p>
          <a:p>
            <a:pPr marL="324000" indent="-34290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de-AT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</a:rPr>
              <a:t>Die ersten Nachahmer </a:t>
            </a:r>
            <a:r>
              <a:rPr lang="de-AT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waren </a:t>
            </a:r>
            <a:r>
              <a:rPr lang="de-AT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Myspace</a:t>
            </a:r>
            <a:r>
              <a:rPr lang="de-AT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, Tribe.net</a:t>
            </a:r>
            <a:r>
              <a:rPr lang="de-AT" dirty="0">
                <a:latin typeface="+mn-lt"/>
              </a:rPr>
              <a:t>, </a:t>
            </a:r>
            <a:r>
              <a:rPr lang="de-AT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LinkedIn</a:t>
            </a:r>
            <a:r>
              <a:rPr lang="de-AT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, Classmates.com und </a:t>
            </a:r>
            <a:r>
              <a:rPr lang="de-AT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Netlog</a:t>
            </a:r>
            <a:r>
              <a:rPr lang="de-AT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.</a:t>
            </a:r>
          </a:p>
        </p:txBody>
      </p:sp>
      <p:pic>
        <p:nvPicPr>
          <p:cNvPr id="20486" name="Picture 2" descr="C:\Users\tolik\Desktop\Neuer Ordner (10)\AOL-116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723188" y="1525588"/>
            <a:ext cx="1263650" cy="1052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7" name="Picture 3" descr="C:\Users\tolik\Desktop\Neuer Ordner (10)\Gajim_roster2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614988" y="1511300"/>
            <a:ext cx="1522412" cy="295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 descr="C:\Users\tolik\Desktop\Neuer Ordner (10)\400_F_180205_On2BUHjKlZMJFgzIFuC9J6GCVSthMI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7164288" y="2938006"/>
            <a:ext cx="1298978" cy="92721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20489" name="Picture 3" descr="C:\Users\tolik\Desktop\Neuer Ordner (10)\Akeni-Enterprise-Instant-Messaging-LDAP_2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35600" y="4425950"/>
            <a:ext cx="3027363" cy="240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Picture 5" descr="C:\Users\tolik\Desktop\Neuer Ordner (10)\friendster_logo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7590573" y="5013176"/>
            <a:ext cx="1528390" cy="152839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  <a:ex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8" descr="C:\Users\tolik\Desktop\Neuer Ordner (10)\400_F_19535795_pb9rHF5bDuMvIc41LPmLbB8RHR6OUpf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27450" y="5165725"/>
            <a:ext cx="3052763" cy="163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1" name="Picture 3" descr="C:\Users\tolik\Desktop\Neuer Ordner (10)\mark-zuckerberg-cover-time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96113" y="4706938"/>
            <a:ext cx="1566862" cy="208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 descr="C:\Users\tolik\Desktop\Neuer Ordner (10)\450px-MarkZuckerberg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780213" y="1412875"/>
            <a:ext cx="1998662" cy="266382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/>
          </a:ex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86432" y="116632"/>
            <a:ext cx="8293179" cy="1143000"/>
          </a:xfr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de-DE" sz="6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Facebook</a:t>
            </a:r>
            <a:endParaRPr lang="de-AT" sz="6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3" name="Rechteck 2"/>
          <p:cNvSpPr/>
          <p:nvPr/>
        </p:nvSpPr>
        <p:spPr>
          <a:xfrm>
            <a:off x="386432" y="1412776"/>
            <a:ext cx="5396544" cy="1754326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AT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2004</a:t>
            </a:r>
            <a:r>
              <a:rPr lang="de-AT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ist das wohl wichtigste Jahr in der Geschichte der sozialen Netzwerke – </a:t>
            </a:r>
            <a:r>
              <a:rPr lang="de-AT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Facebook wird gegründet</a:t>
            </a:r>
            <a:r>
              <a:rPr lang="de-AT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. Bestand die Idee ursprünglich nur darin, Collegestudenten miteinander zu verbinden, stieg das soziale Netzwerk innerhalb kurzer Zeit zum Marktführer auf und zählt mittlerweile </a:t>
            </a:r>
            <a:r>
              <a:rPr lang="de-AT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600 Millionen User</a:t>
            </a:r>
            <a:r>
              <a:rPr lang="de-AT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.</a:t>
            </a:r>
          </a:p>
        </p:txBody>
      </p:sp>
      <p:sp>
        <p:nvSpPr>
          <p:cNvPr id="4" name="Rechteck 3"/>
          <p:cNvSpPr/>
          <p:nvPr/>
        </p:nvSpPr>
        <p:spPr>
          <a:xfrm>
            <a:off x="386432" y="3347376"/>
            <a:ext cx="4748471" cy="36933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AT" dirty="0"/>
              <a:t>In 74 Sprachen (darunter Deutsch)</a:t>
            </a:r>
          </a:p>
        </p:txBody>
      </p:sp>
      <p:sp>
        <p:nvSpPr>
          <p:cNvPr id="5" name="Rechteck 4"/>
          <p:cNvSpPr/>
          <p:nvPr/>
        </p:nvSpPr>
        <p:spPr>
          <a:xfrm>
            <a:off x="6228185" y="4249809"/>
            <a:ext cx="2808312" cy="369332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AT" dirty="0"/>
              <a:t>Erfinder: Mark Zuckerberg</a:t>
            </a:r>
          </a:p>
        </p:txBody>
      </p:sp>
      <p:sp>
        <p:nvSpPr>
          <p:cNvPr id="6" name="Rechteck 5"/>
          <p:cNvSpPr/>
          <p:nvPr/>
        </p:nvSpPr>
        <p:spPr>
          <a:xfrm>
            <a:off x="386432" y="3972810"/>
            <a:ext cx="4572000" cy="646331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AT" dirty="0"/>
              <a:t>Erschienen	4. Februar </a:t>
            </a:r>
            <a:r>
              <a:rPr lang="de-AT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2004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AT" dirty="0"/>
              <a:t>Jahreseinnahmen	</a:t>
            </a:r>
            <a:r>
              <a:rPr lang="de-AT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800 Mio. USD </a:t>
            </a:r>
            <a:r>
              <a:rPr lang="de-AT" dirty="0"/>
              <a:t>(2009)</a:t>
            </a:r>
          </a:p>
        </p:txBody>
      </p:sp>
      <p:pic>
        <p:nvPicPr>
          <p:cNvPr id="22542" name="Picture 6" descr="C:\Users\tolik\Desktop\Neuer Ordner (10)\400_F_30005934_2qBYsW6AXDd5PJ39BH4nfBj1Y34Rx55q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821363" y="1773238"/>
            <a:ext cx="922337" cy="925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43" name="Picture 7" descr="C:\Users\tolik\Desktop\Neuer Ordner (10)\400_F_28739125_FXt3NuCezDgqorE1XLWxvgOiJW8oNEvS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568950" y="3232150"/>
            <a:ext cx="839788" cy="1012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3" name="Picture 9" descr="C:\Users\tolik\Desktop\Neuer Ordner (10)\400_F_20806607_0tg9MfvthaBlPQhDdUBxclGViZSdUldK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179512" y="4817223"/>
            <a:ext cx="3492187" cy="187705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/>
          </a:extLst>
        </p:spPr>
      </p:pic>
      <p:pic>
        <p:nvPicPr>
          <p:cNvPr id="22545" name="Picture 10" descr="C:\Users\tolik\Desktop\Neuer Ordner (10)\400_F_29331889_t9AlYZNPhQYButdUEFmjIh5dTyyEgO4Q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003800" y="4251325"/>
            <a:ext cx="1185863" cy="1017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453</Words>
  <Application>Microsoft Office PowerPoint</Application>
  <PresentationFormat>Bildschirmpräsentation (4:3)</PresentationFormat>
  <Paragraphs>47</Paragraphs>
  <Slides>7</Slides>
  <Notes>2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7</vt:i4>
      </vt:variant>
    </vt:vector>
  </HeadingPairs>
  <TitlesOfParts>
    <vt:vector size="8" baseType="lpstr">
      <vt:lpstr>Larissa</vt:lpstr>
      <vt:lpstr>Soziale Netzwerke</vt:lpstr>
      <vt:lpstr>Was sind Soziale Netzwerke ?</vt:lpstr>
      <vt:lpstr>Sicherheitstipps </vt:lpstr>
      <vt:lpstr>Rech am eignen Bild </vt:lpstr>
      <vt:lpstr>Was kann ich tun, wenn unerwünschte Fotos von mir im Internet veröffentlicht werden?</vt:lpstr>
      <vt:lpstr>Geschichte der Online Community</vt:lpstr>
      <vt:lpstr>Facebook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tolik</dc:creator>
  <cp:lastModifiedBy>Helly</cp:lastModifiedBy>
  <cp:revision>52</cp:revision>
  <dcterms:created xsi:type="dcterms:W3CDTF">2011-03-04T17:17:51Z</dcterms:created>
  <dcterms:modified xsi:type="dcterms:W3CDTF">2011-03-09T16:42:45Z</dcterms:modified>
</cp:coreProperties>
</file>